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19"/>
  </p:notesMasterIdLst>
  <p:sldIdLst>
    <p:sldId id="256" r:id="rId2"/>
    <p:sldId id="362" r:id="rId3"/>
    <p:sldId id="571" r:id="rId4"/>
    <p:sldId id="555" r:id="rId5"/>
    <p:sldId id="540" r:id="rId6"/>
    <p:sldId id="585" r:id="rId7"/>
    <p:sldId id="557" r:id="rId8"/>
    <p:sldId id="586" r:id="rId9"/>
    <p:sldId id="575" r:id="rId10"/>
    <p:sldId id="587" r:id="rId11"/>
    <p:sldId id="588" r:id="rId12"/>
    <p:sldId id="589" r:id="rId13"/>
    <p:sldId id="590" r:id="rId14"/>
    <p:sldId id="515" r:id="rId15"/>
    <p:sldId id="591" r:id="rId16"/>
    <p:sldId id="592" r:id="rId17"/>
    <p:sldId id="55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EEF8"/>
    <a:srgbClr val="D4DFF4"/>
    <a:srgbClr val="F3F6FB"/>
    <a:srgbClr val="D8E2F4"/>
    <a:srgbClr val="CFECCA"/>
    <a:srgbClr val="FFEDB9"/>
    <a:srgbClr val="E1FFFF"/>
    <a:srgbClr val="BFE6B8"/>
    <a:srgbClr val="006600"/>
    <a:srgbClr val="FF60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96" autoAdjust="0"/>
    <p:restoredTop sz="94671" autoAdjust="0"/>
  </p:normalViewPr>
  <p:slideViewPr>
    <p:cSldViewPr>
      <p:cViewPr varScale="1">
        <p:scale>
          <a:sx n="87" d="100"/>
          <a:sy n="87" d="100"/>
        </p:scale>
        <p:origin x="-140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8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198811-A731-4BA0-901E-773D873299CD}" type="datetimeFigureOut">
              <a:rPr lang="ru-RU" smtClean="0"/>
              <a:t>08.07.2019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38B569-EB4A-4734-A3DC-2CED7F90C4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05610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0" y="1484784"/>
            <a:ext cx="9144000" cy="1470025"/>
          </a:xfrm>
        </p:spPr>
        <p:txBody>
          <a:bodyPr/>
          <a:lstStyle>
            <a:lvl1pPr>
              <a:defRPr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278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8247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628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2700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</p:sldLayoutIdLst>
  <p:txStyles>
    <p:titleStyle>
      <a:lvl1pPr algn="l" defTabSz="914400" rtl="0" eaLnBrk="1" latinLnBrk="0" hangingPunct="1">
        <a:spcBef>
          <a:spcPct val="0"/>
        </a:spcBef>
        <a:buNone/>
        <a:defRPr sz="4400" b="1" kern="1200" cap="none" spc="0">
          <a:ln w="1905"/>
          <a:gradFill>
            <a:gsLst>
              <a:gs pos="0">
                <a:schemeClr val="accent6">
                  <a:shade val="20000"/>
                  <a:satMod val="200000"/>
                </a:schemeClr>
              </a:gs>
              <a:gs pos="78000">
                <a:schemeClr val="accent6">
                  <a:tint val="90000"/>
                  <a:shade val="89000"/>
                  <a:satMod val="220000"/>
                </a:schemeClr>
              </a:gs>
              <a:gs pos="100000">
                <a:schemeClr val="accent6">
                  <a:tint val="12000"/>
                  <a:satMod val="255000"/>
                </a:schemeClr>
              </a:gs>
            </a:gsLst>
            <a:lin ang="5400000"/>
          </a:gra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Arial Black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5" Type="http://schemas.openxmlformats.org/officeDocument/2006/relationships/hyperlink" Target="media/04.swf" TargetMode="External"/><Relationship Id="rId4" Type="http://schemas.openxmlformats.org/officeDocument/2006/relationships/hyperlink" Target="media/03.swf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hyperlink" Target="media/01.swf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media/01/animationPlayerSE2.swf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media/02.swf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5" Type="http://schemas.openxmlformats.org/officeDocument/2006/relationships/image" Target="../media/image12.png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0945" y="548680"/>
            <a:ext cx="3333750" cy="42862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6" name="Прямоугольник 5"/>
          <p:cNvSpPr/>
          <p:nvPr userDrawn="1"/>
        </p:nvSpPr>
        <p:spPr>
          <a:xfrm>
            <a:off x="-36000" y="900000"/>
            <a:ext cx="9216000" cy="821890"/>
          </a:xfrm>
          <a:prstGeom prst="rect">
            <a:avLst/>
          </a:prstGeom>
          <a:solidFill>
            <a:schemeClr val="bg1">
              <a:lumMod val="5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6D5CA8"/>
              </a:solidFill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extBox 3"/>
          <p:cNvSpPr txBox="1"/>
          <p:nvPr/>
        </p:nvSpPr>
        <p:spPr>
          <a:xfrm>
            <a:off x="7160445" y="6401076"/>
            <a:ext cx="19835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600" dirty="0" smtClean="0"/>
              <a:t>Метапредмет – Знак</a:t>
            </a:r>
            <a:endParaRPr lang="ru-RU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4361690" y="19240"/>
            <a:ext cx="47843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Сенина Г.Н., Сенин В.Г., МБОУ «СОШ №4», г. Корсаков</a:t>
            </a:r>
            <a:endParaRPr lang="ru-RU" sz="1400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TextBox 14"/>
          <p:cNvSpPr txBox="1"/>
          <p:nvPr/>
        </p:nvSpPr>
        <p:spPr>
          <a:xfrm>
            <a:off x="10790" y="900000"/>
            <a:ext cx="8978264" cy="461665"/>
          </a:xfrm>
          <a:prstGeom prst="rect">
            <a:avLst/>
          </a:prstGeom>
          <a:solidFill>
            <a:srgbClr val="44A786">
              <a:alpha val="0"/>
            </a:srgb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101600">
                    <a:srgbClr val="FFFFFF"/>
                  </a:glow>
                </a:effectLst>
                <a:latin typeface="Arial Black" pitchFamily="34" charset="0"/>
              </a:rPr>
              <a:t>График функции</a:t>
            </a:r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effectLst>
                <a:glow rad="101600">
                  <a:srgbClr val="FFFFFF"/>
                </a:glow>
              </a:effectLst>
              <a:latin typeface="Arial Black" pitchFamily="34" charset="0"/>
            </a:endParaRPr>
          </a:p>
        </p:txBody>
      </p:sp>
      <p:sp>
        <p:nvSpPr>
          <p:cNvPr id="14" name="Заголовок 1"/>
          <p:cNvSpPr>
            <a:spLocks noGrp="1"/>
          </p:cNvSpPr>
          <p:nvPr>
            <p:ph type="ctrTitle"/>
          </p:nvPr>
        </p:nvSpPr>
        <p:spPr>
          <a:xfrm>
            <a:off x="0" y="414133"/>
            <a:ext cx="9144000" cy="548760"/>
          </a:xfrm>
        </p:spPr>
        <p:txBody>
          <a:bodyPr>
            <a:normAutofit/>
          </a:bodyPr>
          <a:lstStyle/>
          <a:p>
            <a:r>
              <a:rPr lang="ru-RU" sz="1800" dirty="0" smtClean="0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bg1"/>
                </a:solidFill>
                <a:effectLst/>
              </a:rPr>
              <a:t>ФУНКЦИИ</a:t>
            </a:r>
            <a:endParaRPr lang="ru-RU" sz="1800" dirty="0">
              <a:ln>
                <a:solidFill>
                  <a:schemeClr val="bg1">
                    <a:lumMod val="50000"/>
                  </a:schemeClr>
                </a:solidFill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81459" y="5112000"/>
            <a:ext cx="8784976" cy="830997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>
                    <a:lumMod val="50000"/>
                  </a:schemeClr>
                </a:solidFill>
              </a:rPr>
              <a:t>Домашнее </a:t>
            </a:r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задание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2400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       </a:t>
            </a:r>
            <a:r>
              <a:rPr lang="ru-RU" sz="2400" dirty="0" smtClean="0"/>
              <a:t>У</a:t>
            </a:r>
            <a:r>
              <a:rPr lang="ru-RU" sz="2400" dirty="0"/>
              <a:t>:</a:t>
            </a:r>
            <a:r>
              <a:rPr lang="ru-RU" sz="2400" dirty="0" smtClean="0"/>
              <a:t> с.244-245 – читать; ВИЗ(1,2); № 756(а-в); 758; 762(а).</a:t>
            </a:r>
          </a:p>
        </p:txBody>
      </p:sp>
    </p:spTree>
    <p:extLst>
      <p:ext uri="{BB962C8B-B14F-4D97-AF65-F5344CB8AC3E}">
        <p14:creationId xmlns:p14="http://schemas.microsoft.com/office/powerpoint/2010/main" val="141895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График функции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Практикум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08000" y="612000"/>
            <a:ext cx="1296000" cy="35996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УЧЕБНИК</a:t>
            </a:r>
            <a:endParaRPr lang="ru-RU" sz="20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4000"/>
            <a:ext cx="9144000" cy="346557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540914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График функции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Практикум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08000" y="576000"/>
            <a:ext cx="1296000" cy="35996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УЧЕБНИК</a:t>
            </a:r>
            <a:endParaRPr lang="ru-RU" sz="2000" b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72000"/>
            <a:ext cx="9144000" cy="589788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21391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График функции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Практикум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08000" y="576000"/>
            <a:ext cx="1296000" cy="35996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УЧЕБНИК</a:t>
            </a:r>
            <a:endParaRPr lang="ru-RU" sz="20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08000"/>
            <a:ext cx="9144000" cy="69494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5" name="Прямоугольник 14"/>
          <p:cNvSpPr/>
          <p:nvPr/>
        </p:nvSpPr>
        <p:spPr>
          <a:xfrm>
            <a:off x="88814" y="1988840"/>
            <a:ext cx="2136546" cy="35996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ПРОДВИНУТЫМ</a:t>
            </a:r>
            <a:endParaRPr lang="ru-RU" sz="2000" b="1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48000"/>
            <a:ext cx="9144000" cy="74066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5883161"/>
              </p:ext>
            </p:extLst>
          </p:nvPr>
        </p:nvGraphicFramePr>
        <p:xfrm>
          <a:off x="722066" y="3356992"/>
          <a:ext cx="6096000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i="1" dirty="0" smtClean="0"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  <a:endParaRPr lang="ru-RU" sz="28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i="1" dirty="0" smtClean="0">
                          <a:latin typeface="Times New Roman" pitchFamily="18" charset="0"/>
                          <a:cs typeface="Times New Roman" pitchFamily="18" charset="0"/>
                        </a:rPr>
                        <a:t>-2</a:t>
                      </a:r>
                      <a:endParaRPr lang="ru-RU" sz="28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i="1" dirty="0" smtClean="0">
                          <a:latin typeface="Times New Roman" pitchFamily="18" charset="0"/>
                          <a:cs typeface="Times New Roman" pitchFamily="18" charset="0"/>
                        </a:rPr>
                        <a:t>-1</a:t>
                      </a:r>
                      <a:endParaRPr lang="ru-RU" sz="28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i="1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28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i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8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i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8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i="1" dirty="0" smtClean="0">
                          <a:latin typeface="Times New Roman" pitchFamily="18" charset="0"/>
                          <a:cs typeface="Times New Roman" pitchFamily="18" charset="0"/>
                        </a:rPr>
                        <a:t>y</a:t>
                      </a:r>
                      <a:endParaRPr lang="ru-RU" sz="28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i="1" dirty="0" smtClean="0">
                          <a:latin typeface="Times New Roman" pitchFamily="18" charset="0"/>
                          <a:cs typeface="Times New Roman" pitchFamily="18" charset="0"/>
                        </a:rPr>
                        <a:t>-2</a:t>
                      </a:r>
                      <a:endParaRPr lang="ru-RU" sz="28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i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8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i="1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28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i="1" dirty="0" smtClean="0">
                          <a:latin typeface="Times New Roman" pitchFamily="18" charset="0"/>
                          <a:cs typeface="Times New Roman" pitchFamily="18" charset="0"/>
                        </a:rPr>
                        <a:t>-2</a:t>
                      </a:r>
                      <a:endParaRPr lang="ru-RU" sz="28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i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8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" name="Скругленный прямоугольник 17"/>
          <p:cNvSpPr/>
          <p:nvPr/>
        </p:nvSpPr>
        <p:spPr>
          <a:xfrm>
            <a:off x="6876256" y="3356992"/>
            <a:ext cx="1764128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таблица</a:t>
            </a:r>
            <a:endParaRPr lang="ru-RU" sz="2400" dirty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Скругленный прямоугольник 18">
            <a:hlinkClick r:id="rId4" action="ppaction://hlinkfile"/>
          </p:cNvPr>
          <p:cNvSpPr/>
          <p:nvPr/>
        </p:nvSpPr>
        <p:spPr>
          <a:xfrm>
            <a:off x="6804248" y="1522944"/>
            <a:ext cx="1764128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график</a:t>
            </a:r>
            <a:endParaRPr lang="ru-RU" sz="2400" dirty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Скругленный прямоугольник 19">
            <a:hlinkClick r:id="rId5" action="ppaction://hlinkfile"/>
          </p:cNvPr>
          <p:cNvSpPr/>
          <p:nvPr/>
        </p:nvSpPr>
        <p:spPr>
          <a:xfrm>
            <a:off x="6876256" y="3933056"/>
            <a:ext cx="1764128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график</a:t>
            </a:r>
            <a:endParaRPr lang="ru-RU" sz="2400" dirty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5974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График функции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Практикум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08000" y="576000"/>
            <a:ext cx="1296000" cy="35996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УЧЕБНИК</a:t>
            </a:r>
            <a:endParaRPr lang="ru-RU" sz="20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547664" y="576000"/>
            <a:ext cx="2136546" cy="35996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ПРОДВИНУТЫМ</a:t>
            </a:r>
            <a:endParaRPr lang="ru-RU" sz="2000" b="1" dirty="0"/>
          </a:p>
        </p:txBody>
      </p:sp>
      <p:sp>
        <p:nvSpPr>
          <p:cNvPr id="18" name="Скругленный прямоугольник 17">
            <a:hlinkClick r:id="rId2" action="ppaction://hlinkfile"/>
          </p:cNvPr>
          <p:cNvSpPr/>
          <p:nvPr/>
        </p:nvSpPr>
        <p:spPr>
          <a:xfrm>
            <a:off x="7596336" y="2780928"/>
            <a:ext cx="61200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?</a:t>
            </a:r>
            <a:endParaRPr lang="ru-RU" sz="2400" dirty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08000"/>
            <a:ext cx="9144000" cy="162763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2369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Проверь себя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Проверка полученных результатов. Коррекция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72668"/>
            <a:ext cx="9144000" cy="531266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095612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Проверь себя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Проверка полученных результатов. Коррекция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43684"/>
            <a:ext cx="9144000" cy="277063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585853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Проверь себя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Проверка полученных результатов. Коррекция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9828"/>
            <a:ext cx="9144000" cy="503834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6775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Прибор для построения графиков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Подведение итогов, рефлексия,  домашнее задание.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00" y="720000"/>
            <a:ext cx="4762500" cy="35433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720000"/>
            <a:ext cx="4133850" cy="542925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5" name="TextBox 14"/>
          <p:cNvSpPr txBox="1"/>
          <p:nvPr/>
        </p:nvSpPr>
        <p:spPr>
          <a:xfrm>
            <a:off x="4320000" y="5517232"/>
            <a:ext cx="16946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Барограф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2209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181301" y="706848"/>
            <a:ext cx="4680000" cy="3785653"/>
            <a:chOff x="194038" y="2147263"/>
            <a:chExt cx="4680000" cy="3785653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194038" y="2420888"/>
              <a:ext cx="4680000" cy="35120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342900" indent="-342900">
                <a:buFont typeface="Arial" pitchFamily="34" charset="0"/>
                <a:buChar char="•"/>
              </a:pPr>
              <a:r>
                <a:rPr lang="ru-RU" sz="2000" dirty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Понятие </a:t>
              </a:r>
              <a:r>
                <a:rPr lang="ru-RU" sz="2000" dirty="0" smtClean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функции;</a:t>
              </a:r>
              <a:endParaRPr lang="ru-RU" sz="2000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marL="342900" indent="-342900">
                <a:buFont typeface="Arial" pitchFamily="34" charset="0"/>
                <a:buChar char="•"/>
              </a:pPr>
              <a:r>
                <a:rPr lang="ru-RU" sz="2000" dirty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Функциональная терминология и символика; </a:t>
              </a:r>
            </a:p>
            <a:p>
              <a:pPr marL="342900" indent="-342900">
                <a:buFont typeface="Arial" pitchFamily="34" charset="0"/>
                <a:buChar char="•"/>
              </a:pPr>
              <a:r>
                <a:rPr lang="ru-RU" sz="2000" dirty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Свойства и графики конкретных числовых функций;</a:t>
              </a:r>
            </a:p>
            <a:p>
              <a:pPr marL="342900" indent="-342900">
                <a:buFont typeface="Arial" pitchFamily="34" charset="0"/>
                <a:buChar char="•"/>
              </a:pPr>
              <a:r>
                <a:rPr lang="ru-RU" sz="2000" dirty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Значимость функционального аппарата для моделирования реальных ситуаций;</a:t>
              </a:r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194038" y="2147263"/>
              <a:ext cx="4680000" cy="2736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5004046" y="706848"/>
            <a:ext cx="3960441" cy="2554545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Важно: введение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нового языка,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овладение новой</a:t>
            </a:r>
            <a:endParaRPr lang="ru-RU" sz="2000" dirty="0">
              <a:latin typeface="Arial" pitchFamily="34" charset="0"/>
              <a:cs typeface="Arial" pitchFamily="34" charset="0"/>
            </a:endParaRP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терминологией и символикой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Обратите внимание на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умение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переформулировать задачу или вопрос, перевести его с языка графиков на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язык функций или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уравнений.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Цель нашего урока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целеполагание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301" y="5099335"/>
            <a:ext cx="2190750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770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Что сделано дома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>
                <a:solidFill>
                  <a:prstClr val="black"/>
                </a:solidFill>
              </a:rPr>
              <a:t>Вхождение в тему урока и создание условий для осознанного восприятия нового материала.</a:t>
            </a:r>
            <a:endParaRPr lang="ru-RU" sz="1600" dirty="0">
              <a:solidFill>
                <a:srgbClr val="1F497D">
                  <a:lumMod val="75000"/>
                </a:srgbClr>
              </a:solidFill>
            </a:endParaRPr>
          </a:p>
        </p:txBody>
      </p:sp>
      <p:grpSp>
        <p:nvGrpSpPr>
          <p:cNvPr id="34" name="Группа 33"/>
          <p:cNvGrpSpPr/>
          <p:nvPr/>
        </p:nvGrpSpPr>
        <p:grpSpPr>
          <a:xfrm>
            <a:off x="99426" y="692696"/>
            <a:ext cx="2652896" cy="360000"/>
            <a:chOff x="108000" y="612000"/>
            <a:chExt cx="2652896" cy="360000"/>
          </a:xfrm>
        </p:grpSpPr>
        <p:sp>
          <p:nvSpPr>
            <p:cNvPr id="36" name="Прямоугольник 35"/>
            <p:cNvSpPr/>
            <p:nvPr/>
          </p:nvSpPr>
          <p:spPr>
            <a:xfrm>
              <a:off x="108000" y="612000"/>
              <a:ext cx="1428964" cy="360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2000" b="1" dirty="0" smtClean="0"/>
                <a:t>УЧЕБНИК</a:t>
              </a:r>
              <a:endParaRPr lang="ru-RU" sz="2000" b="1" dirty="0"/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1573922" y="612000"/>
              <a:ext cx="1186974" cy="360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№ 743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8" name="Скругленный прямоугольник 37"/>
          <p:cNvSpPr/>
          <p:nvPr/>
        </p:nvSpPr>
        <p:spPr>
          <a:xfrm>
            <a:off x="2799426" y="692696"/>
            <a:ext cx="61200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?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9" name="TextBox 27"/>
          <p:cNvSpPr txBox="1"/>
          <p:nvPr/>
        </p:nvSpPr>
        <p:spPr>
          <a:xfrm>
            <a:off x="3450316" y="692696"/>
            <a:ext cx="540254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а</a:t>
            </a:r>
            <a:r>
              <a:rPr lang="ru-RU" sz="2400" i="1" dirty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) </a:t>
            </a:r>
            <a:r>
              <a:rPr lang="ru-RU" sz="2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6; </a:t>
            </a:r>
            <a:r>
              <a:rPr lang="ru-RU" sz="2400" i="1" dirty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б)</a:t>
            </a:r>
            <a:r>
              <a:rPr lang="en-US" sz="2400" i="1" dirty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 </a:t>
            </a:r>
            <a:r>
              <a:rPr lang="en-US" sz="2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1</a:t>
            </a:r>
            <a:r>
              <a:rPr lang="ru-RU" sz="2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; </a:t>
            </a:r>
          </a:p>
        </p:txBody>
      </p:sp>
      <p:grpSp>
        <p:nvGrpSpPr>
          <p:cNvPr id="24" name="Группа 23"/>
          <p:cNvGrpSpPr/>
          <p:nvPr/>
        </p:nvGrpSpPr>
        <p:grpSpPr>
          <a:xfrm>
            <a:off x="99426" y="1196788"/>
            <a:ext cx="2652896" cy="360000"/>
            <a:chOff x="108000" y="612000"/>
            <a:chExt cx="2652896" cy="360000"/>
          </a:xfrm>
        </p:grpSpPr>
        <p:sp>
          <p:nvSpPr>
            <p:cNvPr id="25" name="Прямоугольник 24"/>
            <p:cNvSpPr/>
            <p:nvPr/>
          </p:nvSpPr>
          <p:spPr>
            <a:xfrm>
              <a:off x="108000" y="612000"/>
              <a:ext cx="1428964" cy="360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2000" b="1" dirty="0" smtClean="0"/>
                <a:t>УЧЕБНИК</a:t>
              </a:r>
              <a:endParaRPr lang="ru-RU" sz="2000" b="1" dirty="0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1573922" y="612000"/>
              <a:ext cx="1186974" cy="360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№ 744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7" name="Скругленный прямоугольник 26"/>
          <p:cNvSpPr/>
          <p:nvPr/>
        </p:nvSpPr>
        <p:spPr>
          <a:xfrm>
            <a:off x="2799426" y="1196788"/>
            <a:ext cx="61200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?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450316" y="1196788"/>
            <a:ext cx="540254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а) </a:t>
            </a:r>
            <a:r>
              <a:rPr lang="en-US" sz="2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f(-</a:t>
            </a:r>
            <a:r>
              <a:rPr lang="en-US" sz="2400" i="1" dirty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5)&lt; </a:t>
            </a:r>
            <a:r>
              <a:rPr lang="en-US" sz="2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f(4);</a:t>
            </a:r>
            <a:endParaRPr lang="ru-RU" sz="2400" i="1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grpSp>
        <p:nvGrpSpPr>
          <p:cNvPr id="29" name="Группа 28"/>
          <p:cNvGrpSpPr/>
          <p:nvPr/>
        </p:nvGrpSpPr>
        <p:grpSpPr>
          <a:xfrm>
            <a:off x="99426" y="1733799"/>
            <a:ext cx="2652896" cy="360000"/>
            <a:chOff x="108000" y="612000"/>
            <a:chExt cx="2652896" cy="360000"/>
          </a:xfrm>
        </p:grpSpPr>
        <p:sp>
          <p:nvSpPr>
            <p:cNvPr id="30" name="Прямоугольник 29"/>
            <p:cNvSpPr/>
            <p:nvPr/>
          </p:nvSpPr>
          <p:spPr>
            <a:xfrm>
              <a:off x="108000" y="612000"/>
              <a:ext cx="1428964" cy="360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2000" b="1" dirty="0" smtClean="0"/>
                <a:t>УЧЕБНИК</a:t>
              </a:r>
              <a:endParaRPr lang="ru-RU" sz="2000" b="1" dirty="0"/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1573922" y="612000"/>
              <a:ext cx="1186974" cy="360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№ 746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2" name="Скругленный прямоугольник 31"/>
          <p:cNvSpPr/>
          <p:nvPr/>
        </p:nvSpPr>
        <p:spPr>
          <a:xfrm>
            <a:off x="2799426" y="1733799"/>
            <a:ext cx="61200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?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3" name="TextBox 27"/>
          <p:cNvSpPr txBox="1"/>
          <p:nvPr/>
        </p:nvSpPr>
        <p:spPr>
          <a:xfrm>
            <a:off x="3450316" y="1733799"/>
            <a:ext cx="540254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а)</a:t>
            </a:r>
            <a:r>
              <a:rPr lang="en-US" sz="2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 -6;</a:t>
            </a:r>
            <a:endParaRPr lang="ru-RU" sz="2400" i="1" dirty="0" smtClean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grpSp>
        <p:nvGrpSpPr>
          <p:cNvPr id="35" name="Группа 34"/>
          <p:cNvGrpSpPr/>
          <p:nvPr/>
        </p:nvGrpSpPr>
        <p:grpSpPr>
          <a:xfrm>
            <a:off x="99426" y="2269427"/>
            <a:ext cx="2652896" cy="360000"/>
            <a:chOff x="108000" y="612000"/>
            <a:chExt cx="2652896" cy="360000"/>
          </a:xfrm>
        </p:grpSpPr>
        <p:sp>
          <p:nvSpPr>
            <p:cNvPr id="40" name="Прямоугольник 39"/>
            <p:cNvSpPr/>
            <p:nvPr/>
          </p:nvSpPr>
          <p:spPr>
            <a:xfrm>
              <a:off x="108000" y="612000"/>
              <a:ext cx="1428964" cy="360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2000" b="1" dirty="0" smtClean="0"/>
                <a:t>УЧЕБНИК</a:t>
              </a:r>
              <a:endParaRPr lang="ru-RU" sz="2000" b="1" dirty="0"/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1573922" y="612000"/>
              <a:ext cx="1186974" cy="360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№ 747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42" name="Скругленный прямоугольник 41"/>
          <p:cNvSpPr/>
          <p:nvPr/>
        </p:nvSpPr>
        <p:spPr>
          <a:xfrm>
            <a:off x="2799426" y="2269427"/>
            <a:ext cx="61200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?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450316" y="2269427"/>
            <a:ext cx="540254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а) х – любое</a:t>
            </a:r>
            <a:r>
              <a:rPr lang="en-US" sz="2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.</a:t>
            </a:r>
            <a:endParaRPr lang="ru-RU" sz="2400" i="1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0213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39" grpId="0" animBg="1"/>
      <p:bldP spid="28" grpId="0" animBg="1"/>
      <p:bldP spid="33" grpId="0" animBg="1"/>
      <p:bldP spid="4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Математическая разминка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>
                <a:solidFill>
                  <a:prstClr val="black"/>
                </a:solidFill>
              </a:rPr>
              <a:t>Вхождение в тему урока и создание условий для осознанного восприятия нового материала.</a:t>
            </a:r>
            <a:endParaRPr lang="ru-RU" sz="1600" dirty="0">
              <a:solidFill>
                <a:srgbClr val="1F497D">
                  <a:lumMod val="75000"/>
                </a:srgb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69848"/>
            <a:ext cx="9144000" cy="471830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251560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8676456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График функции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Организация и самоорганизация учащихся. Организация обратной связи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179512" y="555969"/>
            <a:ext cx="5882021" cy="651766"/>
            <a:chOff x="251520" y="618383"/>
            <a:chExt cx="5023196" cy="651766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1223999" y="648000"/>
              <a:ext cx="1671771" cy="432048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chemeClr val="bg1"/>
                  </a:solidFill>
                </a:rPr>
                <a:t>Стр.244</a:t>
              </a:r>
              <a:endParaRPr lang="ru-RU" sz="2400" b="1" dirty="0">
                <a:solidFill>
                  <a:schemeClr val="bg1"/>
                </a:solidFill>
              </a:endParaRPr>
            </a:p>
          </p:txBody>
        </p:sp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648000"/>
              <a:ext cx="864096" cy="622149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sp>
          <p:nvSpPr>
            <p:cNvPr id="21" name="Прямоугольник 20"/>
            <p:cNvSpPr/>
            <p:nvPr/>
          </p:nvSpPr>
          <p:spPr>
            <a:xfrm>
              <a:off x="2892632" y="618383"/>
              <a:ext cx="238208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400" dirty="0" smtClean="0">
                  <a:solidFill>
                    <a:schemeClr val="accent4">
                      <a:lumMod val="50000"/>
                    </a:schemeClr>
                  </a:solidFill>
                </a:rPr>
                <a:t>Работа с учебником</a:t>
              </a:r>
              <a:endParaRPr lang="ru-RU" sz="2400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sp>
        <p:nvSpPr>
          <p:cNvPr id="14" name="Прямоугольник 13"/>
          <p:cNvSpPr/>
          <p:nvPr/>
        </p:nvSpPr>
        <p:spPr>
          <a:xfrm>
            <a:off x="0" y="1008000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                  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Когда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вы будете работать с графиками функций, вам постоянно придётся иметь дело с числовыми промежутками. 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28000"/>
            <a:ext cx="9144000" cy="45720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752582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8676456" cy="614040"/>
          </a:xfrm>
        </p:spPr>
        <p:txBody>
          <a:bodyPr>
            <a:normAutofit/>
          </a:bodyPr>
          <a:lstStyle/>
          <a:p>
            <a:r>
              <a:rPr lang="ru-RU" sz="2400" b="0" dirty="0">
                <a:ln>
                  <a:noFill/>
                </a:ln>
                <a:solidFill>
                  <a:schemeClr val="bg1"/>
                </a:solidFill>
                <a:effectLst/>
              </a:rPr>
              <a:t>График функции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Организация и самоорганизация учащихся. Организация обратной связи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179512" y="555969"/>
            <a:ext cx="5882021" cy="651766"/>
            <a:chOff x="251520" y="618383"/>
            <a:chExt cx="5023196" cy="651766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1223999" y="648000"/>
              <a:ext cx="1671771" cy="432048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chemeClr val="bg1"/>
                  </a:solidFill>
                </a:rPr>
                <a:t>Стр.244</a:t>
              </a:r>
              <a:endParaRPr lang="ru-RU" sz="2400" b="1" dirty="0">
                <a:solidFill>
                  <a:schemeClr val="bg1"/>
                </a:solidFill>
              </a:endParaRPr>
            </a:p>
          </p:txBody>
        </p:sp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648000"/>
              <a:ext cx="864096" cy="622149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sp>
          <p:nvSpPr>
            <p:cNvPr id="21" name="Прямоугольник 20"/>
            <p:cNvSpPr/>
            <p:nvPr/>
          </p:nvSpPr>
          <p:spPr>
            <a:xfrm>
              <a:off x="2892632" y="618383"/>
              <a:ext cx="238208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400" dirty="0" smtClean="0">
                  <a:solidFill>
                    <a:schemeClr val="accent4">
                      <a:lumMod val="50000"/>
                    </a:schemeClr>
                  </a:solidFill>
                </a:rPr>
                <a:t>Работа с учебником</a:t>
              </a:r>
              <a:endParaRPr lang="ru-RU" sz="2400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sp>
        <p:nvSpPr>
          <p:cNvPr id="14" name="Прямоугольник 13"/>
          <p:cNvSpPr/>
          <p:nvPr/>
        </p:nvSpPr>
        <p:spPr>
          <a:xfrm>
            <a:off x="0" y="118800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Каждой </a:t>
            </a:r>
            <a:r>
              <a:rPr lang="ru-RU" sz="2400" i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точке графика соответствует пара чисел: абсцисса точки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400" i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 значение аргумента, а её ордината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400" i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соответствующее значение функции. 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кругленный прямоугольник 21">
            <a:hlinkClick r:id="rId3" action="ppaction://hlinkfile"/>
          </p:cNvPr>
          <p:cNvSpPr/>
          <p:nvPr/>
        </p:nvSpPr>
        <p:spPr>
          <a:xfrm>
            <a:off x="5724128" y="5115582"/>
            <a:ext cx="144016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видео</a:t>
            </a:r>
            <a:endParaRPr lang="ru-RU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2594356"/>
            <a:ext cx="2724150" cy="28956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925068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Отрабатываем алгоритм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Практикум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08000" y="612000"/>
            <a:ext cx="1296000" cy="35996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УЧЕБНИК</a:t>
            </a:r>
            <a:endParaRPr lang="ru-RU" sz="2000" b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80000"/>
            <a:ext cx="9144000" cy="50292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4" name="Скругленный прямоугольник 13">
            <a:hlinkClick r:id="rId3" action="ppaction://hlinkfile"/>
          </p:cNvPr>
          <p:cNvSpPr/>
          <p:nvPr/>
        </p:nvSpPr>
        <p:spPr>
          <a:xfrm>
            <a:off x="7812360" y="1196752"/>
            <a:ext cx="864096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?</a:t>
            </a:r>
            <a:endParaRPr lang="ru-RU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123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Отрабатываем алгоритм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Практикум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08000" y="612000"/>
            <a:ext cx="1296000" cy="35996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УЧЕБНИК</a:t>
            </a:r>
            <a:endParaRPr lang="ru-RU" sz="2000" b="1" dirty="0"/>
          </a:p>
        </p:txBody>
      </p:sp>
      <p:pic>
        <p:nvPicPr>
          <p:cNvPr id="3" name="Рисунок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0000"/>
            <a:ext cx="9144000" cy="63360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129134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График функции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Практикум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08000" y="612000"/>
            <a:ext cx="1296000" cy="35996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УЧЕБНИК</a:t>
            </a:r>
            <a:endParaRPr lang="ru-RU" sz="2000" b="1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529482" y="2412991"/>
            <a:ext cx="61200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д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3059832" y="2404525"/>
                <a:ext cx="1397641" cy="46166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2400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(-</a:t>
                </a:r>
                <a14:m>
                  <m:oMath xmlns:m="http://schemas.openxmlformats.org/officeDocument/2006/math">
                    <m:r>
                      <a:rPr lang="en-US" sz="240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∞</m:t>
                    </m:r>
                    <m:r>
                      <a:rPr lang="en-US" sz="2400" b="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;5]</m:t>
                    </m:r>
                  </m:oMath>
                </a14:m>
                <a:endParaRPr lang="ru-RU" sz="2400" dirty="0">
                  <a:latin typeface="Times New Roman" pitchFamily="18" charset="0"/>
                  <a:ea typeface="Cambria Math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9832" y="2404525"/>
                <a:ext cx="1397641" cy="461665"/>
              </a:xfrm>
              <a:prstGeom prst="rect">
                <a:avLst/>
              </a:prstGeom>
              <a:blipFill rotWithShape="1">
                <a:blip r:embed="rId2"/>
                <a:stretch>
                  <a:fillRect l="-6494" t="-8974" b="-26923"/>
                </a:stretch>
              </a:blip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Скругленный прямоугольник 19"/>
          <p:cNvSpPr/>
          <p:nvPr/>
        </p:nvSpPr>
        <p:spPr>
          <a:xfrm>
            <a:off x="7722384" y="2370625"/>
            <a:ext cx="61200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е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6109090" y="2362159"/>
                <a:ext cx="1541286" cy="46166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2400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(-</a:t>
                </a:r>
                <a14:m>
                  <m:oMath xmlns:m="http://schemas.openxmlformats.org/officeDocument/2006/math">
                    <m:r>
                      <a:rPr lang="en-US" sz="240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∞</m:t>
                    </m:r>
                    <m:r>
                      <a:rPr lang="en-US" sz="2400" b="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;0)</m:t>
                    </m:r>
                  </m:oMath>
                </a14:m>
                <a:endParaRPr lang="ru-RU" sz="2400" dirty="0">
                  <a:latin typeface="Times New Roman" pitchFamily="18" charset="0"/>
                  <a:ea typeface="Cambria Math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9090" y="2362159"/>
                <a:ext cx="1541286" cy="461665"/>
              </a:xfrm>
              <a:prstGeom prst="rect">
                <a:avLst/>
              </a:prstGeom>
              <a:blipFill rotWithShape="1">
                <a:blip r:embed="rId3"/>
                <a:stretch>
                  <a:fillRect l="-5490" t="-8974" b="-26923"/>
                </a:stretch>
              </a:blip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08000"/>
            <a:ext cx="9144000" cy="129844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6" name="Скругленный прямоугольник 25"/>
          <p:cNvSpPr/>
          <p:nvPr/>
        </p:nvSpPr>
        <p:spPr>
          <a:xfrm>
            <a:off x="2113123" y="2446891"/>
            <a:ext cx="61200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г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413856" y="2396059"/>
                <a:ext cx="1205816" cy="46166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2400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[4; +</a:t>
                </a:r>
                <a14:m>
                  <m:oMath xmlns:m="http://schemas.openxmlformats.org/officeDocument/2006/math">
                    <m:r>
                      <a:rPr lang="en-US" sz="240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∞</m:t>
                    </m:r>
                    <m:r>
                      <a:rPr lang="en-US" sz="2400" b="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)</m:t>
                    </m:r>
                  </m:oMath>
                </a14:m>
                <a:endParaRPr lang="ru-RU" sz="2400" dirty="0">
                  <a:latin typeface="Times New Roman" pitchFamily="18" charset="0"/>
                  <a:ea typeface="Cambria Math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856" y="2396059"/>
                <a:ext cx="1205816" cy="461665"/>
              </a:xfrm>
              <a:prstGeom prst="rect">
                <a:avLst/>
              </a:prstGeom>
              <a:blipFill rotWithShape="1">
                <a:blip r:embed="rId5"/>
                <a:stretch>
                  <a:fillRect l="-7500" t="-8974" b="-26923"/>
                </a:stretch>
              </a:blip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Рисунок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84000"/>
            <a:ext cx="9144000" cy="277063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674023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9574</TotalTime>
  <Words>326</Words>
  <Application>Microsoft Office PowerPoint</Application>
  <PresentationFormat>Экран (4:3)</PresentationFormat>
  <Paragraphs>102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ФУНКЦИИ</vt:lpstr>
      <vt:lpstr>Цель нашего урока</vt:lpstr>
      <vt:lpstr>Что сделано дома</vt:lpstr>
      <vt:lpstr>Математическая разминка</vt:lpstr>
      <vt:lpstr>График функции</vt:lpstr>
      <vt:lpstr>График функции</vt:lpstr>
      <vt:lpstr>Отрабатываем алгоритм</vt:lpstr>
      <vt:lpstr>Отрабатываем алгоритм</vt:lpstr>
      <vt:lpstr>График функции</vt:lpstr>
      <vt:lpstr>График функции</vt:lpstr>
      <vt:lpstr>График функции</vt:lpstr>
      <vt:lpstr>График функции</vt:lpstr>
      <vt:lpstr>График функции</vt:lpstr>
      <vt:lpstr>Проверь себя</vt:lpstr>
      <vt:lpstr>Проверь себя</vt:lpstr>
      <vt:lpstr>Проверь себя</vt:lpstr>
      <vt:lpstr>Прибор для построения графиков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SVG</cp:lastModifiedBy>
  <cp:revision>1379</cp:revision>
  <dcterms:created xsi:type="dcterms:W3CDTF">2015-06-18T09:54:57Z</dcterms:created>
  <dcterms:modified xsi:type="dcterms:W3CDTF">2019-07-08T07:37:47Z</dcterms:modified>
</cp:coreProperties>
</file>